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-102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081125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430947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5443779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de-AT" smtClean="0"/>
              <a:t>16.01.2015</a:t>
            </a:r>
            <a:endParaRPr lang="de-AT" dirty="0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  <p:pic>
        <p:nvPicPr>
          <p:cNvPr id="7" name="Picture 3" descr="H:\NOVA-Rechner\Logo\logo.jpg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07904" y="6049138"/>
            <a:ext cx="1879055" cy="692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hteck 7"/>
          <p:cNvSpPr/>
          <p:nvPr userDrawn="1"/>
        </p:nvSpPr>
        <p:spPr>
          <a:xfrm>
            <a:off x="0" y="0"/>
            <a:ext cx="9144000" cy="6858000"/>
          </a:xfrm>
          <a:prstGeom prst="rect">
            <a:avLst/>
          </a:prstGeom>
          <a:blipFill dpi="0" rotWithShape="1">
            <a:blip r:embed="rId3">
              <a:alphaModFix amt="7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3151901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185200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2748548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7837382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6880362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5052453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504227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AT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AT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20205925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AT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AT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9712A8-7A42-4E46-B495-A4509E5B3EE0}" type="datetimeFigureOut">
              <a:rPr lang="de-AT" smtClean="0"/>
              <a:t>14.01.2015</a:t>
            </a:fld>
            <a:endParaRPr lang="de-AT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AT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50EDDB-7938-44F9-8362-E92314A90982}" type="slidenum">
              <a:rPr lang="de-AT" smtClean="0"/>
              <a:t>‹Nr.›</a:t>
            </a:fld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14182323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564904"/>
            <a:ext cx="7772400" cy="1470025"/>
          </a:xfrm>
        </p:spPr>
        <p:txBody>
          <a:bodyPr/>
          <a:lstStyle/>
          <a:p>
            <a:r>
              <a:rPr lang="de-DE" dirty="0" smtClean="0"/>
              <a:t>CO</a:t>
            </a:r>
            <a:r>
              <a:rPr lang="de-DE" baseline="-25000" dirty="0" smtClean="0"/>
              <a:t>2</a:t>
            </a:r>
            <a:r>
              <a:rPr lang="de-DE" dirty="0" smtClean="0"/>
              <a:t>- „Sammelklage“ 2015</a:t>
            </a:r>
            <a:endParaRPr lang="de-AT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4320679"/>
            <a:ext cx="6400800" cy="1752600"/>
          </a:xfrm>
        </p:spPr>
        <p:txBody>
          <a:bodyPr/>
          <a:lstStyle/>
          <a:p>
            <a:r>
              <a:rPr lang="de-DE" dirty="0" smtClean="0"/>
              <a:t>Maximilian </a:t>
            </a:r>
            <a:r>
              <a:rPr lang="de-DE" dirty="0" err="1" smtClean="0"/>
              <a:t>Divischek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Julian Motamedi de Silva</a:t>
            </a:r>
            <a:endParaRPr lang="de-AT" dirty="0"/>
          </a:p>
        </p:txBody>
      </p:sp>
      <p:pic>
        <p:nvPicPr>
          <p:cNvPr id="1027" name="Picture 3" descr="H:\NOVA-Rechner\Logo\logo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7784" y="855626"/>
            <a:ext cx="3977831" cy="1465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134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Agenda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 smtClean="0"/>
              <a:t>Vorstellung M. </a:t>
            </a:r>
            <a:r>
              <a:rPr lang="de-DE" dirty="0" err="1" smtClean="0"/>
              <a:t>Divischek</a:t>
            </a:r>
            <a:r>
              <a:rPr lang="de-DE" dirty="0" smtClean="0"/>
              <a:t>, J. Motamedi de Silva</a:t>
            </a:r>
          </a:p>
          <a:p>
            <a:r>
              <a:rPr lang="de-DE" dirty="0" smtClean="0"/>
              <a:t>Der Sachverhalt</a:t>
            </a:r>
          </a:p>
          <a:p>
            <a:r>
              <a:rPr lang="de-DE" dirty="0" err="1" smtClean="0"/>
              <a:t>Klagsvorgehen</a:t>
            </a:r>
            <a:r>
              <a:rPr lang="de-DE" dirty="0" smtClean="0"/>
              <a:t> 2015</a:t>
            </a:r>
          </a:p>
          <a:p>
            <a:r>
              <a:rPr lang="de-DE" dirty="0" smtClean="0"/>
              <a:t>Überblick der weiteren Schritte</a:t>
            </a:r>
          </a:p>
          <a:p>
            <a:r>
              <a:rPr lang="de-DE" dirty="0" smtClean="0"/>
              <a:t>Fragen &amp; Antworten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25251815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Vorstellung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3"/>
            <a:r>
              <a:rPr lang="de-DE" dirty="0" smtClean="0"/>
              <a:t>Maximilian </a:t>
            </a:r>
            <a:r>
              <a:rPr lang="de-DE" dirty="0" err="1" smtClean="0"/>
              <a:t>Divischek</a:t>
            </a:r>
            <a:endParaRPr lang="de-DE" dirty="0" smtClean="0"/>
          </a:p>
          <a:p>
            <a:pPr lvl="3"/>
            <a:r>
              <a:rPr lang="de-DE" dirty="0" smtClean="0"/>
              <a:t>geb. 1983 in Wien</a:t>
            </a:r>
          </a:p>
          <a:p>
            <a:pPr lvl="3"/>
            <a:r>
              <a:rPr lang="de-DE" dirty="0" smtClean="0"/>
              <a:t>Beschäftigt sich seit 2007 intensiv mit der </a:t>
            </a:r>
            <a:r>
              <a:rPr lang="de-DE" dirty="0" err="1" smtClean="0"/>
              <a:t>NoVA</a:t>
            </a:r>
            <a:endParaRPr lang="de-DE" dirty="0" smtClean="0"/>
          </a:p>
          <a:p>
            <a:pPr lvl="3"/>
            <a:r>
              <a:rPr lang="de-DE" dirty="0" smtClean="0"/>
              <a:t>Betreibt seit 2010 www.nova-rechner.at</a:t>
            </a:r>
          </a:p>
          <a:p>
            <a:pPr lvl="3"/>
            <a:endParaRPr lang="de-AT" dirty="0"/>
          </a:p>
          <a:p>
            <a:pPr lvl="3"/>
            <a:endParaRPr lang="de-DE" dirty="0" smtClean="0"/>
          </a:p>
          <a:p>
            <a:pPr lvl="3"/>
            <a:r>
              <a:rPr lang="de-DE" dirty="0" smtClean="0"/>
              <a:t>Julian Motamedi de Silva</a:t>
            </a:r>
          </a:p>
          <a:p>
            <a:pPr lvl="3"/>
            <a:r>
              <a:rPr lang="de-DE" dirty="0" smtClean="0"/>
              <a:t>geb. 1981</a:t>
            </a:r>
          </a:p>
          <a:p>
            <a:pPr lvl="3"/>
            <a:r>
              <a:rPr lang="de-DE" dirty="0"/>
              <a:t>w</a:t>
            </a:r>
            <a:r>
              <a:rPr lang="de-DE" dirty="0" smtClean="0"/>
              <a:t>ickelte 2007 seinen ersten Eigenimport ab</a:t>
            </a:r>
          </a:p>
          <a:p>
            <a:pPr lvl="3"/>
            <a:r>
              <a:rPr lang="de-DE" dirty="0" smtClean="0"/>
              <a:t>Seit 2010 in der Rechtsanwaltskanzlei tätig</a:t>
            </a:r>
          </a:p>
          <a:p>
            <a:pPr lvl="3"/>
            <a:endParaRPr lang="de-AT" dirty="0"/>
          </a:p>
        </p:txBody>
      </p:sp>
      <p:pic>
        <p:nvPicPr>
          <p:cNvPr id="2050" name="Picture 2" descr="H:\bild_max_201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700808"/>
            <a:ext cx="1296144" cy="1372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39552" y="3899170"/>
            <a:ext cx="1296144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11975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Sachverhalt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 smtClean="0"/>
              <a:t>~70.000 EU-Importe jährlich</a:t>
            </a:r>
          </a:p>
          <a:p>
            <a:r>
              <a:rPr lang="de-DE" dirty="0" smtClean="0"/>
              <a:t>1991 </a:t>
            </a:r>
            <a:r>
              <a:rPr lang="de-DE" dirty="0" err="1" smtClean="0"/>
              <a:t>NoVA</a:t>
            </a:r>
            <a:r>
              <a:rPr lang="de-DE" dirty="0" smtClean="0"/>
              <a:t> Einführung</a:t>
            </a:r>
          </a:p>
          <a:p>
            <a:r>
              <a:rPr lang="de-DE" dirty="0" smtClean="0"/>
              <a:t>2008 Einfuhr der „CO</a:t>
            </a:r>
            <a:r>
              <a:rPr lang="de-DE" baseline="-25000" dirty="0" smtClean="0"/>
              <a:t>2</a:t>
            </a:r>
            <a:r>
              <a:rPr lang="de-DE" dirty="0" smtClean="0"/>
              <a:t>-Steuer“</a:t>
            </a:r>
          </a:p>
          <a:p>
            <a:r>
              <a:rPr lang="de-DE" dirty="0" smtClean="0"/>
              <a:t>2010, 2011, 2013, 2014 Änderungen der </a:t>
            </a:r>
            <a:r>
              <a:rPr lang="de-DE" dirty="0" err="1" smtClean="0"/>
              <a:t>NoVA</a:t>
            </a:r>
            <a:endParaRPr lang="de-DE" dirty="0" smtClean="0"/>
          </a:p>
          <a:p>
            <a:r>
              <a:rPr lang="de-DE" dirty="0" smtClean="0"/>
              <a:t>April 2011 – Ioan </a:t>
            </a:r>
            <a:r>
              <a:rPr lang="de-DE" dirty="0" err="1" smtClean="0"/>
              <a:t>Tatu</a:t>
            </a:r>
            <a:endParaRPr lang="de-DE" dirty="0" smtClean="0"/>
          </a:p>
          <a:p>
            <a:r>
              <a:rPr lang="de-DE" dirty="0" smtClean="0"/>
              <a:t>Mai 2013 – BMF-Richtlinie</a:t>
            </a:r>
          </a:p>
          <a:p>
            <a:r>
              <a:rPr lang="de-DE" dirty="0" smtClean="0"/>
              <a:t>2015 </a:t>
            </a:r>
            <a:r>
              <a:rPr lang="de-DE" dirty="0" smtClean="0"/>
              <a:t>- Sammelklage</a:t>
            </a:r>
          </a:p>
          <a:p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374462425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 smtClean="0"/>
              <a:t>Klagsvorgehen</a:t>
            </a:r>
            <a:r>
              <a:rPr lang="de-DE" dirty="0" smtClean="0"/>
              <a:t> 2015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just"/>
            <a:r>
              <a:rPr lang="de-AT" dirty="0" smtClean="0"/>
              <a:t>Staatshaftung: Haftung des Staates für Verletzung von Gemeinschaftsrecht</a:t>
            </a:r>
          </a:p>
          <a:p>
            <a:pPr algn="just"/>
            <a:r>
              <a:rPr lang="de-AT" dirty="0" smtClean="0"/>
              <a:t>Aufforderung der Republik Österreich, vertreten durch die </a:t>
            </a:r>
            <a:r>
              <a:rPr lang="de-AT" dirty="0" err="1" smtClean="0"/>
              <a:t>Finanzprokuratur</a:t>
            </a:r>
            <a:r>
              <a:rPr lang="de-AT" dirty="0" smtClean="0"/>
              <a:t>, Schäden anzuerkennen</a:t>
            </a:r>
          </a:p>
          <a:p>
            <a:pPr algn="just"/>
            <a:r>
              <a:rPr lang="de-AT" dirty="0" smtClean="0"/>
              <a:t>Bei Bestreitung: Abgabe von Verjährungsverzichten sowie Entscheidung über zu führende Verfahren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3917736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Weitere Schritte</a:t>
            </a:r>
            <a:endParaRPr lang="de-AT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de-AT" dirty="0" smtClean="0"/>
              <a:t>Erhebung von mehreren Klagen, welche als Musterverfahren geführt werden</a:t>
            </a:r>
          </a:p>
          <a:p>
            <a:pPr algn="just"/>
            <a:r>
              <a:rPr lang="de-AT" dirty="0" smtClean="0"/>
              <a:t>Kosten: Bei bestehender Rechtsschutzversicherung wird um Deckung angefragt. € 150,- pauschal sind für Aufnahme und Organisation zu bezahlen.</a:t>
            </a:r>
          </a:p>
          <a:p>
            <a:pPr algn="just"/>
            <a:r>
              <a:rPr lang="de-AT" dirty="0" smtClean="0"/>
              <a:t>Zeitplan: Erfassung aller Informatione</a:t>
            </a:r>
            <a:r>
              <a:rPr lang="de-AT" dirty="0" smtClean="0"/>
              <a:t>n bis Ende Februar, danach Deckungsanfragen. Klage geplant bis Ende März.</a:t>
            </a:r>
            <a:endParaRPr lang="de-AT" dirty="0"/>
          </a:p>
        </p:txBody>
      </p:sp>
    </p:spTree>
    <p:extLst>
      <p:ext uri="{BB962C8B-B14F-4D97-AF65-F5344CB8AC3E}">
        <p14:creationId xmlns:p14="http://schemas.microsoft.com/office/powerpoint/2010/main" val="15227729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Fragen &amp; Antworten</a:t>
            </a:r>
            <a:endParaRPr lang="de-AT" dirty="0"/>
          </a:p>
        </p:txBody>
      </p:sp>
      <p:pic>
        <p:nvPicPr>
          <p:cNvPr id="3075" name="Picture 3" descr="C:\Program Files (x86)\Microsoft Office\MEDIA\CAGCAT10\j0293236.wmf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573222"/>
            <a:ext cx="5184576" cy="3824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172791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b="1" dirty="0" smtClean="0"/>
              <a:t>Beispiel Eigenimport</a:t>
            </a:r>
            <a:endParaRPr lang="de-AT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de-DE" dirty="0" smtClean="0"/>
              <a:t>Porsche EZ in DE 01/2008 – Kauf 13.01.2012</a:t>
            </a:r>
            <a:br>
              <a:rPr lang="de-DE" dirty="0" smtClean="0"/>
            </a:br>
            <a:r>
              <a:rPr lang="de-DE" dirty="0" smtClean="0"/>
              <a:t>BMGL: 58.403,36</a:t>
            </a:r>
            <a:br>
              <a:rPr lang="de-DE" dirty="0" smtClean="0"/>
            </a:b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16% </a:t>
            </a:r>
            <a:r>
              <a:rPr lang="de-DE" dirty="0" err="1" smtClean="0"/>
              <a:t>NoVA</a:t>
            </a:r>
            <a:r>
              <a:rPr lang="de-DE" dirty="0" smtClean="0"/>
              <a:t> 				= 9.344,54</a:t>
            </a:r>
            <a:br>
              <a:rPr lang="de-DE" dirty="0" smtClean="0"/>
            </a:br>
            <a:r>
              <a:rPr lang="de-DE" dirty="0" smtClean="0"/>
              <a:t>CO</a:t>
            </a:r>
            <a:r>
              <a:rPr lang="de-DE" baseline="-25000" dirty="0" smtClean="0"/>
              <a:t>2</a:t>
            </a:r>
            <a:r>
              <a:rPr lang="de-DE" dirty="0" smtClean="0"/>
              <a:t> Malus 				= 5.087,50</a:t>
            </a:r>
            <a:br>
              <a:rPr lang="de-DE" dirty="0" smtClean="0"/>
            </a:br>
            <a:r>
              <a:rPr lang="de-DE" dirty="0" smtClean="0"/>
              <a:t>Erhöhungsbetrag 20% 		</a:t>
            </a:r>
            <a:r>
              <a:rPr lang="de-DE" u="sng" dirty="0" smtClean="0"/>
              <a:t>= 2.886,41</a:t>
            </a:r>
            <a:r>
              <a:rPr lang="de-DE" dirty="0" smtClean="0"/>
              <a:t/>
            </a:r>
            <a:br>
              <a:rPr lang="de-DE" dirty="0" smtClean="0"/>
            </a:br>
            <a:r>
              <a:rPr lang="de-DE" dirty="0" smtClean="0"/>
              <a:t>Gesamtabgabe: 			</a:t>
            </a:r>
            <a:r>
              <a:rPr lang="de-DE" b="1" dirty="0" smtClean="0"/>
              <a:t>17.318,45</a:t>
            </a:r>
            <a:br>
              <a:rPr lang="de-DE" b="1" dirty="0" smtClean="0"/>
            </a:br>
            <a:endParaRPr lang="de-DE" b="1" dirty="0" smtClean="0"/>
          </a:p>
          <a:p>
            <a:r>
              <a:rPr lang="de-DE" dirty="0" smtClean="0"/>
              <a:t>Rückforderung: 6.105,00 (5087,50+1017,50) eingebracht am </a:t>
            </a:r>
            <a:r>
              <a:rPr lang="de-DE" b="1" dirty="0" smtClean="0"/>
              <a:t>19.05.2013</a:t>
            </a:r>
          </a:p>
          <a:p>
            <a:r>
              <a:rPr lang="de-DE" b="1" dirty="0" smtClean="0"/>
              <a:t>Abgelehnt am 12.09.2013</a:t>
            </a:r>
            <a:endParaRPr lang="de-AT" b="1" dirty="0"/>
          </a:p>
        </p:txBody>
      </p:sp>
      <p:sp>
        <p:nvSpPr>
          <p:cNvPr id="4" name="Rechteck 3"/>
          <p:cNvSpPr/>
          <p:nvPr/>
        </p:nvSpPr>
        <p:spPr>
          <a:xfrm>
            <a:off x="683568" y="2564904"/>
            <a:ext cx="7128792" cy="1656184"/>
          </a:xfrm>
          <a:prstGeom prst="rect">
            <a:avLst/>
          </a:prstGeom>
          <a:blipFill dpi="0" rotWithShape="1">
            <a:blip r:embed="rId2">
              <a:alphaModFix amt="15000"/>
            </a:blip>
            <a:srcRect/>
            <a:stretch>
              <a:fillRect/>
            </a:stretch>
          </a:blip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AT"/>
          </a:p>
        </p:txBody>
      </p:sp>
    </p:spTree>
    <p:extLst>
      <p:ext uri="{BB962C8B-B14F-4D97-AF65-F5344CB8AC3E}">
        <p14:creationId xmlns:p14="http://schemas.microsoft.com/office/powerpoint/2010/main" val="33978536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204</Words>
  <Application>Microsoft Office PowerPoint</Application>
  <PresentationFormat>Bildschirmpräsentation (4:3)</PresentationFormat>
  <Paragraphs>40</Paragraphs>
  <Slides>8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8</vt:i4>
      </vt:variant>
    </vt:vector>
  </HeadingPairs>
  <TitlesOfParts>
    <vt:vector size="9" baseType="lpstr">
      <vt:lpstr>Larissa</vt:lpstr>
      <vt:lpstr>CO2- „Sammelklage“ 2015</vt:lpstr>
      <vt:lpstr>Agenda</vt:lpstr>
      <vt:lpstr>Vorstellung</vt:lpstr>
      <vt:lpstr>Sachverhalt</vt:lpstr>
      <vt:lpstr>Klagsvorgehen 2015</vt:lpstr>
      <vt:lpstr>Weitere Schritte</vt:lpstr>
      <vt:lpstr>Fragen &amp; Antworten</vt:lpstr>
      <vt:lpstr>Beispiel Eigenimport</vt:lpstr>
    </vt:vector>
  </TitlesOfParts>
  <Company>BAWAG PSK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CO2-Sammelklage 2015</dc:title>
  <dc:creator>Divischek Maximilian</dc:creator>
  <cp:lastModifiedBy>Julian Motamedi de Silva</cp:lastModifiedBy>
  <cp:revision>25</cp:revision>
  <dcterms:created xsi:type="dcterms:W3CDTF">2014-12-18T17:10:51Z</dcterms:created>
  <dcterms:modified xsi:type="dcterms:W3CDTF">2015-01-15T13:00:21Z</dcterms:modified>
</cp:coreProperties>
</file>